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907588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C65"/>
    <a:srgbClr val="5474EA"/>
    <a:srgbClr val="5C98F9"/>
    <a:srgbClr val="AAB9F5"/>
    <a:srgbClr val="5B98F8"/>
    <a:srgbClr val="6FBCEA"/>
    <a:srgbClr val="94C4E9"/>
    <a:srgbClr val="93C4E9"/>
    <a:srgbClr val="6F73EA"/>
    <a:srgbClr val="525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64"/>
    <p:restoredTop sz="96327"/>
  </p:normalViewPr>
  <p:slideViewPr>
    <p:cSldViewPr snapToGrid="0">
      <p:cViewPr varScale="1">
        <p:scale>
          <a:sx n="87" d="100"/>
          <a:sy n="87" d="100"/>
        </p:scale>
        <p:origin x="1807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71" d="100"/>
          <a:sy n="171" d="100"/>
        </p:scale>
        <p:origin x="655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238FA93-22E4-D1B8-A51F-77E7E2731E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54510FD-F991-0CBA-0646-3C9D3038FD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EBA80-EBE2-0C42-BBD3-C786BA17F3DF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B09B423-5A78-E550-01F8-9B73AD8963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BECC4F-27D1-EA67-5DD4-B61824E9D9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3A95F-C9F5-7F42-B8B7-00D95A8AC12F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75935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1893C-E464-5642-9BF1-521C1806AAA6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4E7F0-87E5-9F45-9027-297B07F60FAA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00483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69" y="1122363"/>
            <a:ext cx="84214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449" y="3602038"/>
            <a:ext cx="74306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9317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737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0118" y="365125"/>
            <a:ext cx="2136324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147" y="365125"/>
            <a:ext cx="6285126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67079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블랙, 어둠, 스크린샷이(가) 표시된 사진&#10;&#10;자동 생성된 설명">
            <a:extLst>
              <a:ext uri="{FF2B5EF4-FFF2-40B4-BE49-F238E27FC236}">
                <a16:creationId xmlns:a16="http://schemas.microsoft.com/office/drawing/2014/main" id="{19181469-DA65-72A3-4FA4-644E7C75B7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6383" y="-71602"/>
            <a:ext cx="9806261" cy="692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75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광장이(가) 표시된 사진&#10;&#10;자동 생성된 설명">
            <a:extLst>
              <a:ext uri="{FF2B5EF4-FFF2-40B4-BE49-F238E27FC236}">
                <a16:creationId xmlns:a16="http://schemas.microsoft.com/office/drawing/2014/main" id="{5B31ECC7-6FFF-1E2D-8E3F-248C7140EA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7588" cy="6858000"/>
          </a:xfrm>
          <a:prstGeom prst="rect">
            <a:avLst/>
          </a:prstGeom>
        </p:spPr>
      </p:pic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14B1693A-A33E-F38B-C731-DF054A7E5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45539" y="-169933"/>
            <a:ext cx="9907588" cy="670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3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45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87" y="1709740"/>
            <a:ext cx="854529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87" y="4589465"/>
            <a:ext cx="854529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6991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147" y="1825625"/>
            <a:ext cx="4210725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5716" y="1825625"/>
            <a:ext cx="4210725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5507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365127"/>
            <a:ext cx="854529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438" y="1681163"/>
            <a:ext cx="41913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8" y="2505075"/>
            <a:ext cx="4191373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5717" y="1681163"/>
            <a:ext cx="4212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717" y="2505075"/>
            <a:ext cx="4212015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291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318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12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16" y="987427"/>
            <a:ext cx="50157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8934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2016" y="987427"/>
            <a:ext cx="50157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6413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147" y="365127"/>
            <a:ext cx="85452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147" y="1825625"/>
            <a:ext cx="85452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147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4971D-B8A8-E44D-B179-5074155E16FB}" type="datetimeFigureOut">
              <a:rPr kumimoji="1" lang="ko-KR" altLang="en-US" smtClean="0"/>
              <a:t>2023-12-12 (Tue)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889" y="6356352"/>
            <a:ext cx="3343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34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2B260-F485-8F48-B0D8-31A2C6D074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255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84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>
            <a:extLst>
              <a:ext uri="{FF2B5EF4-FFF2-40B4-BE49-F238E27FC236}">
                <a16:creationId xmlns:a16="http://schemas.microsoft.com/office/drawing/2014/main" id="{44599912-CC26-5A2A-38E3-0E4275C91E5E}"/>
              </a:ext>
            </a:extLst>
          </p:cNvPr>
          <p:cNvSpPr/>
          <p:nvPr/>
        </p:nvSpPr>
        <p:spPr>
          <a:xfrm>
            <a:off x="3578095" y="258292"/>
            <a:ext cx="2184426" cy="4041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46" dirty="0"/>
              <a:t> </a:t>
            </a:r>
            <a:endParaRPr kumimoji="1" lang="ko-KR" altLang="en-US" sz="1246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440EF7-F92C-E624-14F9-ED9C001F6FCF}"/>
              </a:ext>
            </a:extLst>
          </p:cNvPr>
          <p:cNvSpPr txBox="1"/>
          <p:nvPr/>
        </p:nvSpPr>
        <p:spPr>
          <a:xfrm>
            <a:off x="3578095" y="335737"/>
            <a:ext cx="22279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100" dirty="0"/>
              <a:t>과제명</a:t>
            </a:r>
            <a:r>
              <a:rPr kumimoji="1" lang="en-US" altLang="ko-KR" sz="1100" dirty="0"/>
              <a:t>:</a:t>
            </a:r>
            <a:r>
              <a:rPr kumimoji="1" lang="ko-KR" altLang="en-US" sz="1100" dirty="0"/>
              <a:t>우리마을 한마음 행사 </a:t>
            </a:r>
          </a:p>
        </p:txBody>
      </p:sp>
      <p:sp>
        <p:nvSpPr>
          <p:cNvPr id="4" name="모서리가 둥근 직사각형 3">
            <a:extLst>
              <a:ext uri="{FF2B5EF4-FFF2-40B4-BE49-F238E27FC236}">
                <a16:creationId xmlns:a16="http://schemas.microsoft.com/office/drawing/2014/main" id="{736531B5-0059-C4D5-E70D-E40EACC44624}"/>
              </a:ext>
            </a:extLst>
          </p:cNvPr>
          <p:cNvSpPr/>
          <p:nvPr/>
        </p:nvSpPr>
        <p:spPr>
          <a:xfrm>
            <a:off x="5874033" y="258292"/>
            <a:ext cx="3615661" cy="4041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246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B682FF-4613-13E0-321A-4F4359307E47}"/>
              </a:ext>
            </a:extLst>
          </p:cNvPr>
          <p:cNvSpPr txBox="1"/>
          <p:nvPr/>
        </p:nvSpPr>
        <p:spPr>
          <a:xfrm>
            <a:off x="5874034" y="33573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100" dirty="0"/>
              <a:t>실행기간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29D4E9-758D-334B-B872-E33D10F3CB11}"/>
              </a:ext>
            </a:extLst>
          </p:cNvPr>
          <p:cNvSpPr txBox="1"/>
          <p:nvPr/>
        </p:nvSpPr>
        <p:spPr>
          <a:xfrm>
            <a:off x="6485541" y="312965"/>
            <a:ext cx="2370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100" spc="-104" dirty="0"/>
              <a:t>|</a:t>
            </a:r>
            <a:endParaRPr kumimoji="1" lang="ko-KR" altLang="en-US" sz="1100" spc="-104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BB9FC72-73A3-3B36-6DAF-C80172578275}"/>
              </a:ext>
            </a:extLst>
          </p:cNvPr>
          <p:cNvSpPr/>
          <p:nvPr/>
        </p:nvSpPr>
        <p:spPr>
          <a:xfrm>
            <a:off x="426425" y="978408"/>
            <a:ext cx="9096503" cy="1518265"/>
          </a:xfrm>
          <a:prstGeom prst="rect">
            <a:avLst/>
          </a:prstGeom>
          <a:noFill/>
          <a:ln w="19050">
            <a:solidFill>
              <a:srgbClr val="000C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6B9-35CA-9417-77FD-3F212202E252}"/>
              </a:ext>
            </a:extLst>
          </p:cNvPr>
          <p:cNvSpPr txBox="1"/>
          <p:nvPr/>
        </p:nvSpPr>
        <p:spPr>
          <a:xfrm>
            <a:off x="337990" y="187839"/>
            <a:ext cx="32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3200" b="1" spc="-150" dirty="0">
                <a:solidFill>
                  <a:srgbClr val="000C65"/>
                </a:solidFill>
                <a:latin typeface="+mn-ea"/>
              </a:rPr>
              <a:t>OKR</a:t>
            </a:r>
            <a:r>
              <a:rPr kumimoji="1" lang="en-US" altLang="ko-KR" sz="1600" b="1" spc="-150" dirty="0">
                <a:solidFill>
                  <a:srgbClr val="000C65"/>
                </a:solidFill>
                <a:latin typeface="+mn-ea"/>
              </a:rPr>
              <a:t> </a:t>
            </a:r>
            <a:r>
              <a:rPr kumimoji="1" lang="ko-KR" altLang="en-US" sz="3200" b="1" spc="-150" dirty="0">
                <a:solidFill>
                  <a:srgbClr val="000C65"/>
                </a:solidFill>
                <a:latin typeface="+mn-ea"/>
              </a:rPr>
              <a:t>실행</a:t>
            </a:r>
            <a:r>
              <a:rPr kumimoji="1" lang="ko-KR" altLang="en-US" sz="1600" b="1" spc="-150" dirty="0">
                <a:solidFill>
                  <a:srgbClr val="000C65"/>
                </a:solidFill>
                <a:latin typeface="+mn-ea"/>
              </a:rPr>
              <a:t> </a:t>
            </a:r>
            <a:r>
              <a:rPr kumimoji="1" lang="ko-KR" altLang="en-US" sz="3200" b="1" spc="-150" dirty="0">
                <a:solidFill>
                  <a:srgbClr val="000C65"/>
                </a:solidFill>
                <a:latin typeface="+mn-ea"/>
              </a:rPr>
              <a:t>계획서</a:t>
            </a:r>
          </a:p>
        </p:txBody>
      </p:sp>
      <p:sp>
        <p:nvSpPr>
          <p:cNvPr id="14" name="수동 작업 13">
            <a:extLst>
              <a:ext uri="{FF2B5EF4-FFF2-40B4-BE49-F238E27FC236}">
                <a16:creationId xmlns:a16="http://schemas.microsoft.com/office/drawing/2014/main" id="{2201D41E-3C36-E194-ADFE-DEEC3244E97F}"/>
              </a:ext>
            </a:extLst>
          </p:cNvPr>
          <p:cNvSpPr/>
          <p:nvPr/>
        </p:nvSpPr>
        <p:spPr>
          <a:xfrm>
            <a:off x="4088386" y="989970"/>
            <a:ext cx="1717633" cy="429101"/>
          </a:xfrm>
          <a:prstGeom prst="flowChartManualOperation">
            <a:avLst/>
          </a:prstGeom>
          <a:solidFill>
            <a:srgbClr val="000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DF4D0-5528-6869-BEE8-3BA6F6E2C440}"/>
              </a:ext>
            </a:extLst>
          </p:cNvPr>
          <p:cNvSpPr txBox="1"/>
          <p:nvPr/>
        </p:nvSpPr>
        <p:spPr>
          <a:xfrm>
            <a:off x="3941012" y="1043466"/>
            <a:ext cx="2013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en-US" sz="1400" b="1" dirty="0" err="1">
                <a:solidFill>
                  <a:schemeClr val="bg1"/>
                </a:solidFill>
              </a:rPr>
              <a:t>골든룰</a:t>
            </a:r>
            <a:endParaRPr kumimoji="1"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8658C7B-A022-1117-1499-67740EDA38E0}"/>
              </a:ext>
            </a:extLst>
          </p:cNvPr>
          <p:cNvSpPr/>
          <p:nvPr/>
        </p:nvSpPr>
        <p:spPr>
          <a:xfrm>
            <a:off x="426425" y="2625860"/>
            <a:ext cx="9096503" cy="1807987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7FC0E8D-EA3E-F8CC-F76A-4711382C5592}"/>
              </a:ext>
            </a:extLst>
          </p:cNvPr>
          <p:cNvSpPr/>
          <p:nvPr/>
        </p:nvSpPr>
        <p:spPr>
          <a:xfrm>
            <a:off x="426425" y="2625861"/>
            <a:ext cx="9096503" cy="384722"/>
          </a:xfrm>
          <a:prstGeom prst="rect">
            <a:avLst/>
          </a:prstGeom>
          <a:solidFill>
            <a:srgbClr val="000C65"/>
          </a:solidFill>
          <a:ln w="19050">
            <a:solidFill>
              <a:srgbClr val="000C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cxnSp>
        <p:nvCxnSpPr>
          <p:cNvPr id="21" name="직선 연결선[R] 20">
            <a:extLst>
              <a:ext uri="{FF2B5EF4-FFF2-40B4-BE49-F238E27FC236}">
                <a16:creationId xmlns:a16="http://schemas.microsoft.com/office/drawing/2014/main" id="{68A15020-1E03-C333-9334-B725472D5064}"/>
              </a:ext>
            </a:extLst>
          </p:cNvPr>
          <p:cNvCxnSpPr>
            <a:cxnSpLocks/>
          </p:cNvCxnSpPr>
          <p:nvPr/>
        </p:nvCxnSpPr>
        <p:spPr>
          <a:xfrm>
            <a:off x="3232729" y="2625860"/>
            <a:ext cx="0" cy="180798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[R] 28">
            <a:extLst>
              <a:ext uri="{FF2B5EF4-FFF2-40B4-BE49-F238E27FC236}">
                <a16:creationId xmlns:a16="http://schemas.microsoft.com/office/drawing/2014/main" id="{F168106D-0C06-A8BD-4C0D-5438A4E8EA5A}"/>
              </a:ext>
            </a:extLst>
          </p:cNvPr>
          <p:cNvCxnSpPr>
            <a:cxnSpLocks/>
          </p:cNvCxnSpPr>
          <p:nvPr/>
        </p:nvCxnSpPr>
        <p:spPr>
          <a:xfrm>
            <a:off x="3232729" y="3455736"/>
            <a:ext cx="629019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5FCCEF7-0E33-1D35-822D-E5EB1A28A8BB}"/>
              </a:ext>
            </a:extLst>
          </p:cNvPr>
          <p:cNvSpPr txBox="1"/>
          <p:nvPr/>
        </p:nvSpPr>
        <p:spPr>
          <a:xfrm>
            <a:off x="822972" y="2683563"/>
            <a:ext cx="201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b="1" dirty="0">
                <a:solidFill>
                  <a:schemeClr val="bg1"/>
                </a:solidFill>
              </a:rPr>
              <a:t>Objective</a:t>
            </a:r>
            <a:endParaRPr kumimoji="1"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072467-61A5-BEF3-1131-65C0AF1E8A86}"/>
              </a:ext>
            </a:extLst>
          </p:cNvPr>
          <p:cNvSpPr txBox="1"/>
          <p:nvPr/>
        </p:nvSpPr>
        <p:spPr>
          <a:xfrm>
            <a:off x="5394843" y="2672325"/>
            <a:ext cx="201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b="1" dirty="0">
                <a:solidFill>
                  <a:schemeClr val="bg1"/>
                </a:solidFill>
              </a:rPr>
              <a:t>Key Results</a:t>
            </a:r>
            <a:endParaRPr kumimoji="1" lang="ko-KR" altLang="en-US" sz="1200" b="1" dirty="0">
              <a:solidFill>
                <a:schemeClr val="bg1"/>
              </a:solidFill>
            </a:endParaRPr>
          </a:p>
        </p:txBody>
      </p:sp>
      <p:cxnSp>
        <p:nvCxnSpPr>
          <p:cNvPr id="34" name="직선 연결선[R] 33">
            <a:extLst>
              <a:ext uri="{FF2B5EF4-FFF2-40B4-BE49-F238E27FC236}">
                <a16:creationId xmlns:a16="http://schemas.microsoft.com/office/drawing/2014/main" id="{A9831E06-135A-D3C8-BE14-B9E77C332B3F}"/>
              </a:ext>
            </a:extLst>
          </p:cNvPr>
          <p:cNvCxnSpPr>
            <a:cxnSpLocks/>
          </p:cNvCxnSpPr>
          <p:nvPr/>
        </p:nvCxnSpPr>
        <p:spPr>
          <a:xfrm>
            <a:off x="3232729" y="3966699"/>
            <a:ext cx="629019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9F54B8B-9F6D-6A21-2049-7B432DCB5C4B}"/>
              </a:ext>
            </a:extLst>
          </p:cNvPr>
          <p:cNvSpPr/>
          <p:nvPr/>
        </p:nvSpPr>
        <p:spPr>
          <a:xfrm>
            <a:off x="426425" y="4549393"/>
            <a:ext cx="9096503" cy="1931618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051488DC-1156-1424-F54A-7447BD79CDE7}"/>
              </a:ext>
            </a:extLst>
          </p:cNvPr>
          <p:cNvSpPr/>
          <p:nvPr/>
        </p:nvSpPr>
        <p:spPr>
          <a:xfrm>
            <a:off x="426425" y="4549394"/>
            <a:ext cx="9096503" cy="384722"/>
          </a:xfrm>
          <a:prstGeom prst="rect">
            <a:avLst/>
          </a:prstGeom>
          <a:solidFill>
            <a:srgbClr val="000C65"/>
          </a:solidFill>
          <a:ln w="19050">
            <a:solidFill>
              <a:srgbClr val="000C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C81C18-5955-F5FF-E7EB-F9645E9B06AA}"/>
              </a:ext>
            </a:extLst>
          </p:cNvPr>
          <p:cNvSpPr txBox="1"/>
          <p:nvPr/>
        </p:nvSpPr>
        <p:spPr>
          <a:xfrm>
            <a:off x="3940596" y="4601648"/>
            <a:ext cx="201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b="1" dirty="0">
                <a:solidFill>
                  <a:schemeClr val="bg1"/>
                </a:solidFill>
              </a:rPr>
              <a:t>Initiative</a:t>
            </a:r>
            <a:endParaRPr kumimoji="1"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D4DEF006-761E-306D-6AE0-C8B5CE78E1BC}"/>
              </a:ext>
            </a:extLst>
          </p:cNvPr>
          <p:cNvSpPr/>
          <p:nvPr/>
        </p:nvSpPr>
        <p:spPr>
          <a:xfrm>
            <a:off x="3362613" y="3153301"/>
            <a:ext cx="159716" cy="159716"/>
          </a:xfrm>
          <a:prstGeom prst="ellipse">
            <a:avLst/>
          </a:prstGeom>
          <a:solidFill>
            <a:srgbClr val="000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2" name="타원 41">
            <a:extLst>
              <a:ext uri="{FF2B5EF4-FFF2-40B4-BE49-F238E27FC236}">
                <a16:creationId xmlns:a16="http://schemas.microsoft.com/office/drawing/2014/main" id="{A63FD4BF-718C-265F-24B9-3E4AF0B4645E}"/>
              </a:ext>
            </a:extLst>
          </p:cNvPr>
          <p:cNvSpPr/>
          <p:nvPr/>
        </p:nvSpPr>
        <p:spPr>
          <a:xfrm>
            <a:off x="3362613" y="3633869"/>
            <a:ext cx="159716" cy="159716"/>
          </a:xfrm>
          <a:prstGeom prst="ellipse">
            <a:avLst/>
          </a:prstGeom>
          <a:solidFill>
            <a:srgbClr val="000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A32645BD-20D8-756E-B43B-06441AF5178E}"/>
              </a:ext>
            </a:extLst>
          </p:cNvPr>
          <p:cNvSpPr/>
          <p:nvPr/>
        </p:nvSpPr>
        <p:spPr>
          <a:xfrm>
            <a:off x="3363319" y="4120415"/>
            <a:ext cx="159716" cy="159716"/>
          </a:xfrm>
          <a:prstGeom prst="ellipse">
            <a:avLst/>
          </a:prstGeom>
          <a:solidFill>
            <a:srgbClr val="000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72F083C-C318-8734-EB86-FE94D7202F28}"/>
              </a:ext>
            </a:extLst>
          </p:cNvPr>
          <p:cNvSpPr txBox="1"/>
          <p:nvPr/>
        </p:nvSpPr>
        <p:spPr>
          <a:xfrm>
            <a:off x="3365795" y="3110049"/>
            <a:ext cx="159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bg1"/>
                </a:solidFill>
              </a:rPr>
              <a:t>1</a:t>
            </a:r>
            <a:endParaRPr kumimoji="1"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D6E6484-7022-0418-6A82-6D543FF1A8DF}"/>
              </a:ext>
            </a:extLst>
          </p:cNvPr>
          <p:cNvSpPr txBox="1"/>
          <p:nvPr/>
        </p:nvSpPr>
        <p:spPr>
          <a:xfrm>
            <a:off x="3365795" y="3591160"/>
            <a:ext cx="159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bg1"/>
                </a:solidFill>
              </a:rPr>
              <a:t>2</a:t>
            </a:r>
            <a:endParaRPr kumimoji="1"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B24D990-D4FA-65A3-173C-039E3B86C669}"/>
              </a:ext>
            </a:extLst>
          </p:cNvPr>
          <p:cNvSpPr txBox="1"/>
          <p:nvPr/>
        </p:nvSpPr>
        <p:spPr>
          <a:xfrm>
            <a:off x="3368970" y="4077162"/>
            <a:ext cx="159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chemeClr val="bg1"/>
                </a:solidFill>
              </a:rPr>
              <a:t>3</a:t>
            </a:r>
            <a:endParaRPr kumimoji="1"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599F648A-9F85-212D-899D-F1D8C4D143CB}"/>
              </a:ext>
            </a:extLst>
          </p:cNvPr>
          <p:cNvSpPr/>
          <p:nvPr/>
        </p:nvSpPr>
        <p:spPr>
          <a:xfrm>
            <a:off x="426425" y="693837"/>
            <a:ext cx="968422" cy="234550"/>
          </a:xfrm>
          <a:prstGeom prst="rect">
            <a:avLst/>
          </a:prstGeom>
          <a:solidFill>
            <a:srgbClr val="000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28591E-6EC4-CD2F-BFFB-73E22B59C0AD}"/>
              </a:ext>
            </a:extLst>
          </p:cNvPr>
          <p:cNvSpPr txBox="1"/>
          <p:nvPr/>
        </p:nvSpPr>
        <p:spPr>
          <a:xfrm>
            <a:off x="513939" y="668746"/>
            <a:ext cx="793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400" b="1" dirty="0">
                <a:solidFill>
                  <a:schemeClr val="bg1"/>
                </a:solidFill>
              </a:rPr>
              <a:t>SAMPLE</a:t>
            </a:r>
            <a:endParaRPr kumimoji="1"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FBF222-6320-CDCA-6411-40B065311075}"/>
              </a:ext>
            </a:extLst>
          </p:cNvPr>
          <p:cNvSpPr txBox="1"/>
          <p:nvPr/>
        </p:nvSpPr>
        <p:spPr>
          <a:xfrm>
            <a:off x="6722594" y="301757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400" dirty="0"/>
              <a:t>2023.4</a:t>
            </a:r>
            <a:r>
              <a:rPr kumimoji="1" lang="ko-KR" altLang="en-US" sz="1400" dirty="0"/>
              <a:t>월 </a:t>
            </a:r>
            <a:r>
              <a:rPr kumimoji="1" lang="en-US" altLang="ko-KR" sz="1400" dirty="0"/>
              <a:t>3</a:t>
            </a:r>
            <a:r>
              <a:rPr kumimoji="1" lang="ko-KR" altLang="en-US" sz="1400" dirty="0"/>
              <a:t>일</a:t>
            </a: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689D9D5E-246B-B3ED-AD6E-BAFAC1ADE4CD}"/>
              </a:ext>
            </a:extLst>
          </p:cNvPr>
          <p:cNvSpPr/>
          <p:nvPr/>
        </p:nvSpPr>
        <p:spPr>
          <a:xfrm>
            <a:off x="750922" y="1649981"/>
            <a:ext cx="159716" cy="159716"/>
          </a:xfrm>
          <a:prstGeom prst="ellipse">
            <a:avLst/>
          </a:prstGeom>
          <a:noFill/>
          <a:ln>
            <a:solidFill>
              <a:srgbClr val="000C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F86FDE-3594-8AD1-5186-8F5960CE9964}"/>
              </a:ext>
            </a:extLst>
          </p:cNvPr>
          <p:cNvSpPr txBox="1"/>
          <p:nvPr/>
        </p:nvSpPr>
        <p:spPr>
          <a:xfrm>
            <a:off x="755025" y="1606728"/>
            <a:ext cx="159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rgbClr val="000C65"/>
                </a:solidFill>
              </a:rPr>
              <a:t>1</a:t>
            </a:r>
            <a:endParaRPr kumimoji="1" lang="ko-KR" altLang="en-US" sz="1000" b="1" dirty="0">
              <a:solidFill>
                <a:srgbClr val="000C65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0B6EE9-CCF4-3816-D2AE-59934B3BD69A}"/>
              </a:ext>
            </a:extLst>
          </p:cNvPr>
          <p:cNvSpPr txBox="1"/>
          <p:nvPr/>
        </p:nvSpPr>
        <p:spPr>
          <a:xfrm>
            <a:off x="892423" y="1601948"/>
            <a:ext cx="2348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방문 면담으로 마을과 소통하기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E366AC-A586-0117-0FB8-2DA95819661C}"/>
              </a:ext>
            </a:extLst>
          </p:cNvPr>
          <p:cNvSpPr txBox="1"/>
          <p:nvPr/>
        </p:nvSpPr>
        <p:spPr>
          <a:xfrm flipH="1">
            <a:off x="3889428" y="1606728"/>
            <a:ext cx="4898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solidFill>
                  <a:srgbClr val="000C65"/>
                </a:solidFill>
              </a:rPr>
              <a:t>2</a:t>
            </a:r>
            <a:endParaRPr kumimoji="1" lang="ko-KR" altLang="en-US" sz="1000" b="1" dirty="0">
              <a:solidFill>
                <a:srgbClr val="000C65"/>
              </a:solidFill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19EB0820-0B10-DD51-4174-89DE0D1E5175}"/>
              </a:ext>
            </a:extLst>
          </p:cNvPr>
          <p:cNvSpPr/>
          <p:nvPr/>
        </p:nvSpPr>
        <p:spPr>
          <a:xfrm>
            <a:off x="6248495" y="1684734"/>
            <a:ext cx="159716" cy="159716"/>
          </a:xfrm>
          <a:prstGeom prst="ellipse">
            <a:avLst/>
          </a:prstGeom>
          <a:noFill/>
          <a:ln>
            <a:solidFill>
              <a:srgbClr val="000C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78B545-DC1C-3356-4C2D-9D4A0E3C5E62}"/>
              </a:ext>
            </a:extLst>
          </p:cNvPr>
          <p:cNvSpPr txBox="1"/>
          <p:nvPr/>
        </p:nvSpPr>
        <p:spPr>
          <a:xfrm>
            <a:off x="6387347" y="1548945"/>
            <a:ext cx="2400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매일 팀원들과 진행사항 공유하기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546D96-B497-CE3F-F199-E66DC5061700}"/>
              </a:ext>
            </a:extLst>
          </p:cNvPr>
          <p:cNvSpPr txBox="1"/>
          <p:nvPr/>
        </p:nvSpPr>
        <p:spPr>
          <a:xfrm>
            <a:off x="6387347" y="1599549"/>
            <a:ext cx="23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6316CB-51C0-C86E-03FE-8841425377F4}"/>
              </a:ext>
            </a:extLst>
          </p:cNvPr>
          <p:cNvSpPr txBox="1"/>
          <p:nvPr/>
        </p:nvSpPr>
        <p:spPr>
          <a:xfrm>
            <a:off x="445579" y="3410844"/>
            <a:ext cx="2720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b="1" dirty="0">
                <a:latin typeface="+mn-ea"/>
              </a:rPr>
              <a:t> 마을 주민 모두가 다 함께</a:t>
            </a:r>
            <a:endParaRPr kumimoji="1" lang="en-US" altLang="ko-KR" sz="1200" b="1" dirty="0">
              <a:latin typeface="+mn-ea"/>
            </a:endParaRPr>
          </a:p>
          <a:p>
            <a:r>
              <a:rPr kumimoji="1" lang="ko-KR" altLang="en-US" sz="1200" b="1" dirty="0">
                <a:latin typeface="+mn-ea"/>
              </a:rPr>
              <a:t> 참여하여 서로 더 친밀해질 수 있는 </a:t>
            </a:r>
            <a:endParaRPr kumimoji="1" lang="en-US" altLang="ko-KR" sz="1200" b="1" dirty="0">
              <a:latin typeface="+mn-ea"/>
            </a:endParaRPr>
          </a:p>
          <a:p>
            <a:r>
              <a:rPr kumimoji="1" lang="ko-KR" altLang="en-US" sz="1200" b="1" dirty="0">
                <a:latin typeface="+mn-ea"/>
              </a:rPr>
              <a:t> 시간 만들기 </a:t>
            </a:r>
            <a:endParaRPr kumimoji="1" lang="en-US" altLang="ko-KR" sz="1200" b="1" dirty="0">
              <a:latin typeface="+mn-e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B22626-9507-9D3F-2FA3-D262F7A3376C}"/>
              </a:ext>
            </a:extLst>
          </p:cNvPr>
          <p:cNvSpPr txBox="1"/>
          <p:nvPr/>
        </p:nvSpPr>
        <p:spPr>
          <a:xfrm>
            <a:off x="3549302" y="3095840"/>
            <a:ext cx="2239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마을 주민 </a:t>
            </a:r>
            <a:r>
              <a:rPr kumimoji="1" lang="en-US" altLang="ko-KR" sz="1200" dirty="0">
                <a:latin typeface="+mn-ea"/>
              </a:rPr>
              <a:t>80%</a:t>
            </a:r>
            <a:r>
              <a:rPr kumimoji="1" lang="ko-KR" altLang="en-US" sz="1200" dirty="0">
                <a:latin typeface="+mn-ea"/>
              </a:rPr>
              <a:t>이상 참여 달성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4A8DD7-F227-517C-7C37-E6151A6C7071}"/>
              </a:ext>
            </a:extLst>
          </p:cNvPr>
          <p:cNvSpPr txBox="1"/>
          <p:nvPr/>
        </p:nvSpPr>
        <p:spPr>
          <a:xfrm>
            <a:off x="3549302" y="3569665"/>
            <a:ext cx="3004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세대가 함께 어울리는 프로그램 </a:t>
            </a:r>
            <a:r>
              <a:rPr kumimoji="1" lang="en-US" altLang="ko-KR" sz="1200" dirty="0">
                <a:latin typeface="+mn-ea"/>
              </a:rPr>
              <a:t>3</a:t>
            </a:r>
            <a:r>
              <a:rPr kumimoji="1" lang="ko-KR" altLang="en-US" sz="1200" dirty="0">
                <a:latin typeface="+mn-ea"/>
              </a:rPr>
              <a:t>개 진행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725460-3067-7C37-5121-8095301CC007}"/>
              </a:ext>
            </a:extLst>
          </p:cNvPr>
          <p:cNvSpPr txBox="1"/>
          <p:nvPr/>
        </p:nvSpPr>
        <p:spPr>
          <a:xfrm>
            <a:off x="3549302" y="4060116"/>
            <a:ext cx="4607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200" dirty="0">
                <a:latin typeface="+mn-ea"/>
              </a:rPr>
              <a:t>행사 후 주민들이 함께 하는 문화프로그램 실행계획안 </a:t>
            </a:r>
            <a:r>
              <a:rPr kumimoji="1" lang="en-US" altLang="ko-KR" sz="1200" dirty="0">
                <a:latin typeface="+mn-ea"/>
              </a:rPr>
              <a:t>1</a:t>
            </a:r>
            <a:r>
              <a:rPr kumimoji="1" lang="ko-KR" altLang="en-US" sz="1200" dirty="0">
                <a:latin typeface="+mn-ea"/>
              </a:rPr>
              <a:t>건 도출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8C0853-B055-BA62-4724-5A0B487D1E28}"/>
              </a:ext>
            </a:extLst>
          </p:cNvPr>
          <p:cNvSpPr txBox="1"/>
          <p:nvPr/>
        </p:nvSpPr>
        <p:spPr>
          <a:xfrm>
            <a:off x="673099" y="5122788"/>
            <a:ext cx="441659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kumimoji="1" lang="ko-KR" altLang="en-US" sz="1400" dirty="0">
                <a:latin typeface="+mn-ea"/>
              </a:rPr>
              <a:t>행사 추진 마을회의 일정잡기</a:t>
            </a:r>
            <a:endParaRPr kumimoji="1" lang="en-US" altLang="ko-KR" sz="1400" dirty="0">
              <a:latin typeface="+mn-ea"/>
            </a:endParaRPr>
          </a:p>
          <a:p>
            <a:pPr marL="228600" indent="-228600">
              <a:buAutoNum type="arabicPeriod"/>
            </a:pPr>
            <a:r>
              <a:rPr kumimoji="1" lang="ko-KR" altLang="en-US" sz="1400" dirty="0">
                <a:latin typeface="+mn-ea"/>
              </a:rPr>
              <a:t>행사 홍보 포스터</a:t>
            </a:r>
            <a:r>
              <a:rPr kumimoji="1" lang="en-US" altLang="ko-KR" sz="1400" dirty="0">
                <a:latin typeface="+mn-ea"/>
              </a:rPr>
              <a:t> </a:t>
            </a:r>
            <a:r>
              <a:rPr kumimoji="1" lang="ko-KR" altLang="en-US" sz="1400" dirty="0">
                <a:latin typeface="+mn-ea"/>
              </a:rPr>
              <a:t>만들기 </a:t>
            </a:r>
            <a:endParaRPr kumimoji="1" lang="en-US" altLang="ko-KR" sz="1400" dirty="0">
              <a:latin typeface="+mn-ea"/>
            </a:endParaRPr>
          </a:p>
          <a:p>
            <a:pPr marL="228600" indent="-228600">
              <a:buAutoNum type="arabicPeriod"/>
            </a:pPr>
            <a:r>
              <a:rPr kumimoji="1" lang="ko-KR" altLang="en-US" sz="1400" dirty="0">
                <a:latin typeface="+mn-ea"/>
              </a:rPr>
              <a:t>행사 홍보 계획 세우기 </a:t>
            </a:r>
            <a:r>
              <a:rPr kumimoji="1" lang="en-US" altLang="ko-KR" sz="1400" dirty="0">
                <a:latin typeface="+mn-ea"/>
              </a:rPr>
              <a:t>(</a:t>
            </a:r>
            <a:r>
              <a:rPr kumimoji="1" lang="ko-KR" altLang="en-US" sz="1400" dirty="0">
                <a:latin typeface="+mn-ea"/>
              </a:rPr>
              <a:t>포스터 제작</a:t>
            </a:r>
            <a:r>
              <a:rPr kumimoji="1" lang="en-US" altLang="ko-KR" sz="1400" dirty="0">
                <a:latin typeface="+mn-ea"/>
              </a:rPr>
              <a:t>, </a:t>
            </a:r>
            <a:r>
              <a:rPr kumimoji="1" lang="ko-KR" altLang="en-US" sz="1400" dirty="0">
                <a:latin typeface="+mn-ea"/>
              </a:rPr>
              <a:t>홍보방법</a:t>
            </a:r>
            <a:r>
              <a:rPr kumimoji="1" lang="en-US" altLang="ko-KR" sz="1400" dirty="0">
                <a:latin typeface="+mn-ea"/>
              </a:rPr>
              <a:t> ...)</a:t>
            </a:r>
            <a:r>
              <a:rPr kumimoji="1" lang="ko-KR" altLang="en-US" sz="1400" dirty="0">
                <a:latin typeface="+mn-ea"/>
              </a:rPr>
              <a:t> </a:t>
            </a:r>
            <a:endParaRPr kumimoji="1" lang="en-US" altLang="ko-KR" sz="1400" dirty="0">
              <a:latin typeface="+mn-ea"/>
            </a:endParaRPr>
          </a:p>
          <a:p>
            <a:pPr marL="228600" indent="-228600">
              <a:buAutoNum type="arabicPeriod"/>
            </a:pPr>
            <a:r>
              <a:rPr kumimoji="1" lang="ko-KR" altLang="en-US" sz="1400" dirty="0">
                <a:latin typeface="+mn-ea"/>
              </a:rPr>
              <a:t>행사 조력자들과 미팅하기 </a:t>
            </a:r>
            <a:endParaRPr kumimoji="1" lang="en-US" altLang="ko-KR" sz="1400" dirty="0">
              <a:latin typeface="+mn-ea"/>
            </a:endParaRPr>
          </a:p>
          <a:p>
            <a:pPr marL="228600" indent="-228600">
              <a:buAutoNum type="arabicPeriod"/>
            </a:pPr>
            <a:r>
              <a:rPr kumimoji="1" lang="ko-KR" altLang="en-US" sz="1400" dirty="0">
                <a:latin typeface="+mn-ea"/>
              </a:rPr>
              <a:t>행사 진행사항 주민들과  공유하기 </a:t>
            </a:r>
          </a:p>
        </p:txBody>
      </p:sp>
    </p:spTree>
    <p:extLst>
      <p:ext uri="{BB962C8B-B14F-4D97-AF65-F5344CB8AC3E}">
        <p14:creationId xmlns:p14="http://schemas.microsoft.com/office/powerpoint/2010/main" val="359957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6835</TotalTime>
  <Words>100</Words>
  <Application>Microsoft Office PowerPoint</Application>
  <PresentationFormat>사용자 지정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dc:creator>인턴 조나연</dc:creator>
  <cp:keywords/>
  <dc:description/>
  <cp:lastModifiedBy>현희 이</cp:lastModifiedBy>
  <cp:revision>35</cp:revision>
  <dcterms:created xsi:type="dcterms:W3CDTF">2022-10-26T06:05:31Z</dcterms:created>
  <dcterms:modified xsi:type="dcterms:W3CDTF">2023-12-12T04:59:03Z</dcterms:modified>
  <cp:category/>
</cp:coreProperties>
</file>